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73" r:id="rId2"/>
    <p:sldId id="274" r:id="rId3"/>
    <p:sldId id="266" r:id="rId4"/>
    <p:sldId id="267" r:id="rId5"/>
    <p:sldId id="268" r:id="rId6"/>
    <p:sldId id="272" r:id="rId7"/>
    <p:sldId id="275" r:id="rId8"/>
    <p:sldId id="276" r:id="rId9"/>
    <p:sldId id="277" r:id="rId10"/>
    <p:sldId id="279" r:id="rId11"/>
    <p:sldId id="278" r:id="rId12"/>
    <p:sldId id="28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AB3D4-6EE8-8FFF-1D2A-9A0AD4C99F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0574763-F058-494B-A46C-5158B3EFF7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45C835-78FE-61A1-532F-67696E327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5554B9-2D55-F9CA-8B6E-DD49D7627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FE1F18-F94C-5C1C-9E82-40D5ED431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877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18A359-6573-1BCA-57FD-473FE272E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D9EDB2F-2964-5FC9-3000-5047882289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F96E0D-ABB3-E239-1A62-EB812CE9F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59057B-5084-8A53-0842-A530676F2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20D924-44BD-B611-5EED-ACE37C27F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47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D4BD573-E6D9-39A7-1434-CB95FDF2CE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F6BCA8B-3973-B261-0069-25D0B9FBD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1090A5-E5F6-1434-4156-3F9DF59C9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F11A98-0E74-E966-A9D6-68E9A044F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FA1E3E-962D-0643-848A-25D036E67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28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643205-7E8F-8973-EBD7-12CA1DBBE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382492-DA00-E822-38AB-79E948010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170ECA-B35E-C6B3-AF3E-39D23B419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925595-657F-3C8B-A1CA-16C2118BF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722CF6-585F-5706-5EC5-23D3F0F7F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16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E25E4F-D702-1523-993B-8FD816F47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BBC2258-465E-2E7E-743F-89C104C3A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DAB084-E511-B597-CDAE-CE48FD09A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2BD04D-BAAF-E51E-2D69-BAE8B7A71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2776AB-62BC-642F-776C-E0C46B57F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92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2FBE82-FBD2-5369-457F-EB1238FC0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FB345F-6632-05CE-3822-316D94410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C27A81-0556-BF50-5E07-25F065EC9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AE8CC96-0E66-CEE7-2871-30AA02A0C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59DD3A-35CC-8E61-14AA-20938B23C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5F9C1AE-4C56-BFE8-7913-7038CB329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845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FDA85F-C0AA-1093-DB3F-44827567B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EA5B24D-D779-BAF3-E623-3179DF0F7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BF2EB4-70D3-5A37-A6CA-5BEFD7AA6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31804A4-75F5-F16A-F5DB-FEFED2C0D8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B1635AF-835C-A9C8-350C-1A1EBFDDD9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7791341-44C5-481A-407F-69C8D6F4F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24F1257-9143-C5D4-C133-CE2671D7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722C4F8-B0C1-0765-3C8F-81C152218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24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B820CA-3D02-3458-D889-7D7A3DA95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98E77F1-062B-DAF2-0943-C891EC060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311EC83-8D04-0CF4-6088-97BA4A516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9587BC7-E13B-B673-BA91-B24CFCB8F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823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B71FAFB-012E-5468-198F-479E47619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ED261DE-4FB4-36F1-E0FA-F8D4ED769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00867BA-0302-66CE-F017-3AD49FDBD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910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898FE-7AE9-E499-37EC-C6C25175C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165F48-6B70-9284-3D7A-985C1C079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A10C48F-E168-8C92-A5EF-A03655341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B6C055F-2499-F3C1-41A4-CE01211F5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3DD144A-F9FF-2FB1-ED36-67395E30D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E47B5F8-35BF-9DA4-7256-7B18FA308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181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606C0B-6FF8-A5CE-CB6D-DCC34AFBD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1BDCC5A-CC66-F08B-16FE-C0A1FAD2F5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C69CBFB-1DB5-1819-3AAC-1475E181C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6421D2-CAE7-9AF7-4565-E512B3E90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D0E1428-E77C-8D08-4DE0-84C66CE2F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EA4B82-44B5-00DA-7E4B-FD7B33075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835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A7E360-68DC-4447-6C21-6BA99CD48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9EE4205-4A26-D0AE-DB48-9A696004B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B06376-DAD0-AA4B-1D61-5C69BF7DA2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ADDD8F-374B-BA8B-2125-77DA115BAD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AEE50F-03F1-1BD8-7F48-799B6367B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03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8589" y="1214438"/>
            <a:ext cx="6707187" cy="8572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b="1" dirty="0"/>
              <a:t>AL-FARABI KAZAKH NATIONAL UNIVERSITY</a:t>
            </a:r>
            <a:endParaRPr lang="ru-RU" sz="3200" b="1" dirty="0"/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3719514" y="2192339"/>
            <a:ext cx="6480175" cy="9540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/>
              <a:t>Department of political science and political technologies</a:t>
            </a:r>
            <a:r>
              <a:rPr lang="ru-RU" altLang="ru-RU" sz="2800" b="1"/>
              <a:t> </a:t>
            </a: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3719514" y="3311525"/>
            <a:ext cx="662463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800" b="1"/>
              <a:t>Methodology of modern political </a:t>
            </a:r>
            <a:r>
              <a:rPr lang="en-US" altLang="ru-RU" sz="2800" b="1"/>
              <a:t>research</a:t>
            </a:r>
            <a:endParaRPr lang="ru-RU" altLang="ru-RU" sz="5400" b="1">
              <a:cs typeface="Arial" panose="020B0604020202020204" pitchFamily="34" charset="0"/>
            </a:endParaRPr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3863975" y="4306888"/>
            <a:ext cx="32400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" altLang="ru-RU" sz="2400" b="1"/>
              <a:t>Abzhapparova A.A.</a:t>
            </a:r>
          </a:p>
          <a:p>
            <a:pPr eaLnBrk="1" hangingPunct="1"/>
            <a:r>
              <a:rPr lang="en-US" altLang="ru-RU" sz="2400" b="1"/>
              <a:t>Senior lecturer</a:t>
            </a:r>
            <a:endParaRPr lang="ru-RU" altLang="ru-RU" sz="2400" b="1"/>
          </a:p>
        </p:txBody>
      </p:sp>
      <p:pic>
        <p:nvPicPr>
          <p:cNvPr id="4102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1249364"/>
            <a:ext cx="121443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3034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E527A8-E3DF-1E02-745A-D86C5DB5F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>
            <a:norm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</a:rPr>
              <a:t>Common Mistakes in Framing &amp; Abstracts</a:t>
            </a:r>
            <a:endParaRPr lang="ru-RU" sz="320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E057B751-7CF2-05D7-2747-5C665479AB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420444"/>
              </p:ext>
            </p:extLst>
          </p:nvPr>
        </p:nvGraphicFramePr>
        <p:xfrm>
          <a:off x="556532" y="1858298"/>
          <a:ext cx="11419158" cy="4483511"/>
        </p:xfrm>
        <a:graphic>
          <a:graphicData uri="http://schemas.openxmlformats.org/drawingml/2006/table">
            <a:tbl>
              <a:tblPr>
                <a:solidFill>
                  <a:srgbClr val="F2F2F2">
                    <a:alpha val="45098"/>
                  </a:srgbClr>
                </a:solidFill>
              </a:tblPr>
              <a:tblGrid>
                <a:gridCol w="4219858">
                  <a:extLst>
                    <a:ext uri="{9D8B030D-6E8A-4147-A177-3AD203B41FA5}">
                      <a16:colId xmlns:a16="http://schemas.microsoft.com/office/drawing/2014/main" val="3251378764"/>
                    </a:ext>
                  </a:extLst>
                </a:gridCol>
                <a:gridCol w="3021118">
                  <a:extLst>
                    <a:ext uri="{9D8B030D-6E8A-4147-A177-3AD203B41FA5}">
                      <a16:colId xmlns:a16="http://schemas.microsoft.com/office/drawing/2014/main" val="3299610193"/>
                    </a:ext>
                  </a:extLst>
                </a:gridCol>
                <a:gridCol w="4178182">
                  <a:extLst>
                    <a:ext uri="{9D8B030D-6E8A-4147-A177-3AD203B41FA5}">
                      <a16:colId xmlns:a16="http://schemas.microsoft.com/office/drawing/2014/main" val="3745622228"/>
                    </a:ext>
                  </a:extLst>
                </a:gridCol>
              </a:tblGrid>
              <a:tr h="6381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Mistake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Why it hurts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How to fix it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966200"/>
                  </a:ext>
                </a:extLst>
              </a:tr>
              <a:tr h="6381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Too broad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Lacks focus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Narrow to a specific puzzle or case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59049"/>
                  </a:ext>
                </a:extLst>
              </a:tr>
              <a:tr h="6381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“So what?” missing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Reviewer won’t care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Explicitly state significance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736676"/>
                  </a:ext>
                </a:extLst>
              </a:tr>
              <a:tr h="6381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Confusing correlation with causation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Weakens argument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Clarify hypotheses and methods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078379"/>
                  </a:ext>
                </a:extLst>
              </a:tr>
              <a:tr h="6381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Jargon-heavy abstracts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 dirty="0">
                          <a:solidFill>
                            <a:schemeClr val="tx1"/>
                          </a:solidFill>
                        </a:rPr>
                        <a:t>Hard to read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Use clear, concise language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570079"/>
                  </a:ext>
                </a:extLst>
              </a:tr>
              <a:tr h="12926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Missing contribution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Makes research invisible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 dirty="0">
                          <a:solidFill>
                            <a:schemeClr val="tx1"/>
                          </a:solidFill>
                        </a:rPr>
                        <a:t>Explicitly state theoretical/empirical/methodological contribution</a:t>
                      </a:r>
                    </a:p>
                  </a:txBody>
                  <a:tcPr marL="134844" marR="134844" marT="134844" marB="6742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597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8080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EBC20E-0E7F-F4EB-7BA3-0A9BC6BC9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Framing Exercise (for students)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FD05E6-B2BA-D171-6C61-84DAB931C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Ask yourself:</a:t>
            </a:r>
          </a:p>
          <a:p>
            <a:r>
              <a:rPr lang="en-US" dirty="0"/>
              <a:t>What is the </a:t>
            </a:r>
            <a:r>
              <a:rPr lang="en-US" b="1" dirty="0"/>
              <a:t>political puzzle</a:t>
            </a:r>
            <a:r>
              <a:rPr lang="en-US" dirty="0"/>
              <a:t> I am addressing?</a:t>
            </a:r>
          </a:p>
          <a:p>
            <a:r>
              <a:rPr lang="en-US" dirty="0"/>
              <a:t>What </a:t>
            </a:r>
            <a:r>
              <a:rPr lang="en-US" b="1" dirty="0"/>
              <a:t>gap in the literature</a:t>
            </a:r>
            <a:r>
              <a:rPr lang="en-US" dirty="0"/>
              <a:t> does my work fill?</a:t>
            </a:r>
          </a:p>
          <a:p>
            <a:r>
              <a:rPr lang="en-US" dirty="0"/>
              <a:t>What is my </a:t>
            </a:r>
            <a:r>
              <a:rPr lang="en-US" b="1" dirty="0"/>
              <a:t>core argument or hypothesis</a:t>
            </a:r>
            <a:r>
              <a:rPr lang="en-US" dirty="0"/>
              <a:t>?</a:t>
            </a:r>
          </a:p>
          <a:p>
            <a:r>
              <a:rPr lang="en-US" dirty="0"/>
              <a:t>Why does it </a:t>
            </a:r>
            <a:r>
              <a:rPr lang="en-US" b="1" dirty="0"/>
              <a:t>matter for theory, policy, or practice</a:t>
            </a:r>
            <a:r>
              <a:rPr lang="en-US" dirty="0"/>
              <a:t>?</a:t>
            </a:r>
          </a:p>
          <a:p>
            <a:r>
              <a:rPr lang="en-US" dirty="0"/>
              <a:t>How would I </a:t>
            </a:r>
            <a:r>
              <a:rPr lang="en-US" b="1" dirty="0"/>
              <a:t>summarize this in 3–4 sentences for an abstract</a:t>
            </a:r>
            <a:r>
              <a:rPr lang="en-US" dirty="0"/>
              <a:t>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9928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284813-6743-21D6-0B98-6082D511C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</a:t>
            </a:r>
            <a:endParaRPr lang="ru-RU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0FC18AD-0B0E-CBED-7C80-CC0CC631DF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16009" y="1690688"/>
            <a:ext cx="1062669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Framing is about </a:t>
            </a:r>
            <a:r>
              <a:rPr kumimoji="0" lang="ru-RU" altLang="ru-RU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positioning your research clearly and persuasively</a:t>
            </a:r>
            <a:r>
              <a:rPr kumimoji="0" lang="ru-RU" altLang="ru-RU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abstract is your </a:t>
            </a:r>
            <a:r>
              <a:rPr kumimoji="0" lang="ru-RU" altLang="ru-RU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first impression</a:t>
            </a:r>
            <a:r>
              <a:rPr kumimoji="0" lang="ru-RU" altLang="ru-RU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—it should summarize the puzzle, methods, contribution, and significance.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Always link your research to </a:t>
            </a:r>
            <a:r>
              <a:rPr kumimoji="0" lang="ru-RU" altLang="ru-RU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theoretical debates and empirical gaps</a:t>
            </a:r>
            <a:r>
              <a:rPr kumimoji="0" lang="ru-RU" altLang="ru-RU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Strong framing helps guide your </a:t>
            </a:r>
            <a:r>
              <a:rPr kumimoji="0" lang="ru-RU" altLang="ru-RU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entire dissertation</a:t>
            </a:r>
            <a:r>
              <a:rPr kumimoji="0" lang="ru-RU" altLang="ru-RU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from literature review to methodology to discussion.</a:t>
            </a:r>
          </a:p>
        </p:txBody>
      </p:sp>
    </p:spTree>
    <p:extLst>
      <p:ext uri="{BB962C8B-B14F-4D97-AF65-F5344CB8AC3E}">
        <p14:creationId xmlns:p14="http://schemas.microsoft.com/office/powerpoint/2010/main" val="1978153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3575050" y="1276350"/>
            <a:ext cx="662463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3200" b="1"/>
              <a:t>Methodology of modern political</a:t>
            </a:r>
            <a:endParaRPr lang="ru-RU" altLang="ru-RU" sz="6000" b="1">
              <a:cs typeface="Arial" panose="020B0604020202020204" pitchFamily="34" charset="0"/>
            </a:endParaRP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3575051" y="3624264"/>
            <a:ext cx="7617557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ru-RU" sz="3200" b="1" dirty="0">
                <a:solidFill>
                  <a:srgbClr val="0070C0"/>
                </a:solidFill>
              </a:rPr>
              <a:t>Lecture</a:t>
            </a:r>
            <a:r>
              <a:rPr lang="ru-RU" altLang="ru-RU" sz="3200" b="1" dirty="0">
                <a:solidFill>
                  <a:srgbClr val="0070C0"/>
                </a:solidFill>
              </a:rPr>
              <a:t> </a:t>
            </a:r>
            <a:r>
              <a:rPr lang="en-US" altLang="ru-RU" sz="3200" b="1" dirty="0">
                <a:solidFill>
                  <a:srgbClr val="0070C0"/>
                </a:solidFill>
              </a:rPr>
              <a:t>7</a:t>
            </a:r>
            <a:endParaRPr lang="ru-RU" altLang="ru-RU" sz="3200" b="1" dirty="0">
              <a:solidFill>
                <a:srgbClr val="0070C0"/>
              </a:solidFill>
            </a:endParaRPr>
          </a:p>
          <a:p>
            <a:r>
              <a:rPr lang="en-US" sz="3600" dirty="0"/>
              <a:t>Framing Your Research (and Writing Abstracts) </a:t>
            </a:r>
            <a:endParaRPr lang="ru-RU" altLang="ru-RU" sz="11500" dirty="0"/>
          </a:p>
        </p:txBody>
      </p:sp>
      <p:pic>
        <p:nvPicPr>
          <p:cNvPr id="5124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1249364"/>
            <a:ext cx="121443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1529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Introduction: Why Framing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Framing your research is not just a stylistic exercise—it’s </a:t>
            </a:r>
            <a:r>
              <a:rPr lang="en-US" b="1" dirty="0"/>
              <a:t>strategic</a:t>
            </a:r>
            <a:r>
              <a:rPr lang="en-US" dirty="0"/>
              <a:t>:</a:t>
            </a:r>
          </a:p>
          <a:p>
            <a:r>
              <a:rPr lang="en-US" dirty="0"/>
              <a:t>Helps you </a:t>
            </a:r>
            <a:r>
              <a:rPr lang="en-US" b="1" dirty="0"/>
              <a:t>position your work in the existing literature</a:t>
            </a:r>
            <a:r>
              <a:rPr lang="en-US" dirty="0"/>
              <a:t>.</a:t>
            </a:r>
          </a:p>
          <a:p>
            <a:r>
              <a:rPr lang="en-US" dirty="0"/>
              <a:t>Shows reviewers, committees, and readers why your research </a:t>
            </a:r>
            <a:r>
              <a:rPr lang="en-US" b="1" dirty="0"/>
              <a:t>matters</a:t>
            </a:r>
            <a:r>
              <a:rPr lang="en-US" dirty="0"/>
              <a:t>.</a:t>
            </a:r>
          </a:p>
          <a:p>
            <a:r>
              <a:rPr lang="en-US" dirty="0"/>
              <a:t>Guides your </a:t>
            </a:r>
            <a:r>
              <a:rPr lang="en-US" b="1" dirty="0"/>
              <a:t>research design, methodology, and argumentation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Key question to ask:</a:t>
            </a:r>
            <a:endParaRPr lang="en-US" dirty="0"/>
          </a:p>
          <a:p>
            <a:r>
              <a:rPr lang="en-US" dirty="0"/>
              <a:t>“Why should anyone care about my research, and what gap does it fill?”</a:t>
            </a:r>
          </a:p>
        </p:txBody>
      </p:sp>
    </p:spTree>
    <p:extLst>
      <p:ext uri="{BB962C8B-B14F-4D97-AF65-F5344CB8AC3E}">
        <p14:creationId xmlns:p14="http://schemas.microsoft.com/office/powerpoint/2010/main" val="1128110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to Frame Your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A. Identify the Problem / Puzzle</a:t>
            </a:r>
          </a:p>
          <a:p>
            <a:r>
              <a:rPr lang="en-US" dirty="0"/>
              <a:t>Start by defining a </a:t>
            </a:r>
            <a:r>
              <a:rPr lang="en-US" b="1" dirty="0"/>
              <a:t>political puzzle or problem</a:t>
            </a:r>
            <a:r>
              <a:rPr lang="en-US" dirty="0"/>
              <a:t>.</a:t>
            </a:r>
          </a:p>
          <a:p>
            <a:r>
              <a:rPr lang="en-US" dirty="0"/>
              <a:t>Example puzzles in political science:</a:t>
            </a:r>
          </a:p>
          <a:p>
            <a:pPr lvl="1"/>
            <a:r>
              <a:rPr lang="en-US" dirty="0"/>
              <a:t>Why do some democracies deliver better economic growth?</a:t>
            </a:r>
          </a:p>
          <a:p>
            <a:pPr lvl="1"/>
            <a:r>
              <a:rPr lang="en-US" dirty="0"/>
              <a:t>Why does media coverage affect political polarization differently in countries?</a:t>
            </a:r>
          </a:p>
          <a:p>
            <a:pPr lvl="1"/>
            <a:r>
              <a:rPr lang="en-US" dirty="0"/>
              <a:t>Why do some protest movements succeed while others fail?</a:t>
            </a:r>
          </a:p>
          <a:p>
            <a:pPr marL="0" indent="0">
              <a:buNone/>
            </a:pPr>
            <a:r>
              <a:rPr lang="en-US" b="1" dirty="0"/>
              <a:t>Tip:</a:t>
            </a:r>
            <a:r>
              <a:rPr lang="en-US" dirty="0"/>
              <a:t> A good puzzle is:</a:t>
            </a:r>
          </a:p>
          <a:p>
            <a:r>
              <a:rPr lang="en-US" b="1" dirty="0"/>
              <a:t>Empirically observable</a:t>
            </a:r>
            <a:endParaRPr lang="en-US" dirty="0"/>
          </a:p>
          <a:p>
            <a:r>
              <a:rPr lang="en-US" b="1" dirty="0"/>
              <a:t>Theoretically meaningful</a:t>
            </a:r>
            <a:endParaRPr lang="en-US" dirty="0"/>
          </a:p>
          <a:p>
            <a:r>
              <a:rPr lang="en-US" b="1" dirty="0"/>
              <a:t>Debatable / unresolved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24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Situate in the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Show how your work </a:t>
            </a:r>
            <a:r>
              <a:rPr lang="en-US" b="1" dirty="0"/>
              <a:t>relates to existing research</a:t>
            </a:r>
            <a:r>
              <a:rPr lang="en-US" dirty="0"/>
              <a:t>.</a:t>
            </a:r>
          </a:p>
          <a:p>
            <a:r>
              <a:rPr lang="en-US" dirty="0"/>
              <a:t>Identify:</a:t>
            </a:r>
          </a:p>
          <a:p>
            <a:pPr lvl="1"/>
            <a:r>
              <a:rPr lang="en-US" b="1" dirty="0"/>
              <a:t>What’s known</a:t>
            </a:r>
            <a:r>
              <a:rPr lang="en-US" dirty="0"/>
              <a:t> (consensus)</a:t>
            </a:r>
          </a:p>
          <a:p>
            <a:pPr lvl="1"/>
            <a:r>
              <a:rPr lang="en-US" b="1" dirty="0"/>
              <a:t>What’s debated / unresolved</a:t>
            </a:r>
            <a:r>
              <a:rPr lang="en-US" dirty="0"/>
              <a:t> (gap)</a:t>
            </a:r>
          </a:p>
          <a:p>
            <a:pPr lvl="1"/>
            <a:r>
              <a:rPr lang="en-US" b="1" dirty="0"/>
              <a:t>Where your research fits</a:t>
            </a:r>
            <a:r>
              <a:rPr lang="en-US" dirty="0"/>
              <a:t> (your contribution)</a:t>
            </a:r>
          </a:p>
          <a:p>
            <a:pPr marL="0" indent="0">
              <a:buNone/>
            </a:pPr>
            <a:r>
              <a:rPr lang="en-US" b="1" dirty="0"/>
              <a:t>Example:</a:t>
            </a:r>
            <a:endParaRPr lang="en-US" dirty="0"/>
          </a:p>
          <a:p>
            <a:r>
              <a:rPr lang="en-US" dirty="0"/>
              <a:t>“While studies show that social media increases political participation, the causal mechanisms remain unclear in authoritarian regimes. This research examines …”</a:t>
            </a:r>
          </a:p>
        </p:txBody>
      </p:sp>
    </p:spTree>
    <p:extLst>
      <p:ext uri="{BB962C8B-B14F-4D97-AF65-F5344CB8AC3E}">
        <p14:creationId xmlns:p14="http://schemas.microsoft.com/office/powerpoint/2010/main" val="886296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 the Contribution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Political science PhD research contributes in </a:t>
            </a:r>
            <a:r>
              <a:rPr lang="en-US" b="1" dirty="0"/>
              <a:t>three main ways</a:t>
            </a:r>
            <a:r>
              <a:rPr lang="en-US" dirty="0"/>
              <a:t>:</a:t>
            </a:r>
          </a:p>
          <a:p>
            <a:r>
              <a:rPr lang="en-US" b="1" dirty="0"/>
              <a:t>Theoretical contribution</a:t>
            </a:r>
            <a:r>
              <a:rPr lang="en-US" dirty="0"/>
              <a:t> – advances or challenges theory.</a:t>
            </a:r>
          </a:p>
          <a:p>
            <a:pPr lvl="1"/>
            <a:r>
              <a:rPr lang="en-US" dirty="0"/>
              <a:t>Example: Refining theories of democratization or political behavior.</a:t>
            </a:r>
          </a:p>
          <a:p>
            <a:r>
              <a:rPr lang="en-US" b="1" dirty="0"/>
              <a:t>Empirical contribution</a:t>
            </a:r>
            <a:r>
              <a:rPr lang="en-US" dirty="0"/>
              <a:t> – provides new data or evidence.</a:t>
            </a:r>
          </a:p>
          <a:p>
            <a:pPr lvl="1"/>
            <a:r>
              <a:rPr lang="en-US" dirty="0"/>
              <a:t>Example: Cross-national dataset on local elections.</a:t>
            </a:r>
          </a:p>
          <a:p>
            <a:r>
              <a:rPr lang="en-US" b="1" dirty="0"/>
              <a:t>Methodological contribution</a:t>
            </a:r>
            <a:r>
              <a:rPr lang="en-US" dirty="0"/>
              <a:t> – introduces or applies new methods.</a:t>
            </a:r>
          </a:p>
          <a:p>
            <a:pPr lvl="1"/>
            <a:r>
              <a:rPr lang="en-US" dirty="0"/>
              <a:t>Example: Using regression discontinuity in protest studies.</a:t>
            </a:r>
          </a:p>
          <a:p>
            <a:pPr marL="0" indent="0">
              <a:buNone/>
            </a:pPr>
            <a:r>
              <a:rPr lang="en-US" b="1" dirty="0"/>
              <a:t>Rule:</a:t>
            </a:r>
            <a:r>
              <a:rPr lang="en-US" dirty="0"/>
              <a:t> Be explicit about your </a:t>
            </a:r>
            <a:r>
              <a:rPr lang="en-US" b="1" dirty="0"/>
              <a:t>type of contribution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0455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6BA668-E69F-E976-6829-67D69182A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Clarify the Scope and Variables</a:t>
            </a:r>
            <a:endParaRPr lang="ru-RU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4D07363-881A-7AF0-CD30-48D1E73276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10910" y="1761529"/>
            <a:ext cx="11708655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Clearly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define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dependent</a:t>
            </a:r>
            <a:r>
              <a:rPr kumimoji="0" lang="ru-RU" altLang="ru-RU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ru-RU" altLang="ru-RU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independent</a:t>
            </a:r>
            <a:r>
              <a:rPr kumimoji="0" lang="ru-RU" altLang="ru-RU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variables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Indicate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causal</a:t>
            </a:r>
            <a:r>
              <a:rPr kumimoji="0" lang="ru-RU" altLang="ru-RU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relationships</a:t>
            </a:r>
            <a:r>
              <a:rPr kumimoji="0" lang="ru-RU" altLang="ru-RU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ru-RU" altLang="ru-RU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hypotheses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political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science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DV: Policy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responsiveness</a:t>
            </a:r>
            <a:endParaRPr kumimoji="0" lang="ru-RU" altLang="ru-RU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IV: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Protest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intensity</a:t>
            </a:r>
            <a:endParaRPr kumimoji="0" lang="ru-RU" altLang="ru-RU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Confounders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Media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coverage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government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type</a:t>
            </a:r>
            <a:endParaRPr kumimoji="0" lang="ru-RU" altLang="ru-RU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621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E65C2D-C21E-00E0-5FDF-D671ED010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Highlight Significance</a:t>
            </a:r>
            <a:endParaRPr lang="ru-RU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4467DC3-8B0C-F42A-08D2-D3214C53D6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016136"/>
            <a:ext cx="11066585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Answer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“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Understanding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role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social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media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political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mobilization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informs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democratic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policy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design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This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study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helps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predict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protest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success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authoritarian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regimes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511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968D62-C35B-50A3-607F-2921C9D62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Framing Your Abstract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4FE025-2676-E150-4657-7EA6BBE13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920" y="1401510"/>
            <a:ext cx="11724830" cy="52642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The abstract is your </a:t>
            </a:r>
            <a:r>
              <a:rPr lang="en-US" sz="1600" b="1" dirty="0"/>
              <a:t>research elevator pitch</a:t>
            </a:r>
            <a:r>
              <a:rPr lang="en-US" sz="1600" dirty="0"/>
              <a:t>. For political science, it should be </a:t>
            </a:r>
            <a:r>
              <a:rPr lang="en-US" sz="1600" b="1" dirty="0"/>
              <a:t>concise, clear, and compelling</a:t>
            </a:r>
            <a:r>
              <a:rPr lang="en-US" sz="1600" dirty="0"/>
              <a:t>.</a:t>
            </a:r>
          </a:p>
          <a:p>
            <a:r>
              <a:rPr lang="en-US" sz="1600" b="1" dirty="0"/>
              <a:t>Typical structure (150–250 words):</a:t>
            </a:r>
            <a:endParaRPr lang="en-US" sz="1600" dirty="0"/>
          </a:p>
          <a:p>
            <a:r>
              <a:rPr lang="en-US" sz="1600" b="1" dirty="0"/>
              <a:t>Background / Puzzle:</a:t>
            </a:r>
            <a:r>
              <a:rPr lang="en-US" sz="1600" dirty="0"/>
              <a:t> Set up the research problem.</a:t>
            </a:r>
          </a:p>
          <a:p>
            <a:pPr lvl="1"/>
            <a:r>
              <a:rPr lang="en-US" sz="1400" dirty="0"/>
              <a:t>Example: “Voter turnout varies widely across democracies, but the causal factors remain debated.”</a:t>
            </a:r>
          </a:p>
          <a:p>
            <a:r>
              <a:rPr lang="en-US" sz="1600" b="1" dirty="0"/>
              <a:t>Research Question / Objective:</a:t>
            </a:r>
            <a:r>
              <a:rPr lang="en-US" sz="1600" dirty="0"/>
              <a:t> State clearly what you examine.</a:t>
            </a:r>
          </a:p>
          <a:p>
            <a:pPr lvl="1"/>
            <a:r>
              <a:rPr lang="en-US" sz="1400" dirty="0"/>
              <a:t>Example: “This paper investigates how social media exposure influences electoral participation in authoritarian regimes.”</a:t>
            </a:r>
          </a:p>
          <a:p>
            <a:r>
              <a:rPr lang="en-US" sz="1600" b="1" dirty="0"/>
              <a:t>Methodology:</a:t>
            </a:r>
            <a:r>
              <a:rPr lang="en-US" sz="1600" dirty="0"/>
              <a:t> Briefly describe your approach.</a:t>
            </a:r>
          </a:p>
          <a:p>
            <a:pPr lvl="1"/>
            <a:r>
              <a:rPr lang="en-US" sz="1400" dirty="0"/>
              <a:t>Example: “Using cross-national survey data and a regression discontinuity design …”</a:t>
            </a:r>
          </a:p>
          <a:p>
            <a:r>
              <a:rPr lang="en-US" sz="1600" b="1" dirty="0"/>
              <a:t>Findings / Expected Contribution:</a:t>
            </a:r>
            <a:r>
              <a:rPr lang="en-US" sz="1600" dirty="0"/>
              <a:t> Summarize results or expected contribution.</a:t>
            </a:r>
          </a:p>
          <a:p>
            <a:pPr lvl="1"/>
            <a:r>
              <a:rPr lang="en-US" sz="1400" dirty="0"/>
              <a:t>Example: “Findings indicate that social media amplifies protest mobilization only when state censorship is low, contributing to theories of political communication.”</a:t>
            </a:r>
          </a:p>
          <a:p>
            <a:pPr marL="0" indent="0">
              <a:buNone/>
            </a:pPr>
            <a:r>
              <a:rPr lang="en-US" sz="1600" b="1" dirty="0"/>
              <a:t>Significance / Implications:</a:t>
            </a:r>
            <a:r>
              <a:rPr lang="en-US" sz="1600" dirty="0"/>
              <a:t> Explain why it matters.</a:t>
            </a:r>
          </a:p>
          <a:p>
            <a:r>
              <a:rPr lang="en-US" sz="1600" b="1" dirty="0"/>
              <a:t>Tip:</a:t>
            </a:r>
            <a:endParaRPr lang="en-US" sz="1600" dirty="0"/>
          </a:p>
          <a:p>
            <a:r>
              <a:rPr lang="en-US" sz="1600" dirty="0"/>
              <a:t>Avoid jargon in the abstract.</a:t>
            </a:r>
          </a:p>
          <a:p>
            <a:r>
              <a:rPr lang="en-US" sz="1600" dirty="0"/>
              <a:t>Be </a:t>
            </a:r>
            <a:r>
              <a:rPr lang="en-US" sz="1600" b="1" dirty="0"/>
              <a:t>specific, not vague</a:t>
            </a:r>
            <a:r>
              <a:rPr lang="en-US" sz="1600" dirty="0"/>
              <a:t>.</a:t>
            </a:r>
          </a:p>
          <a:p>
            <a:r>
              <a:rPr lang="en-US" sz="1600" dirty="0"/>
              <a:t>Emphasize </a:t>
            </a:r>
            <a:r>
              <a:rPr lang="en-US" sz="1600" b="1" dirty="0"/>
              <a:t>originality</a:t>
            </a:r>
            <a:r>
              <a:rPr lang="en-US" sz="1600" dirty="0"/>
              <a:t> and </a:t>
            </a:r>
            <a:r>
              <a:rPr lang="en-US" sz="1600" b="1" dirty="0"/>
              <a:t>policy or theoretical relevance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4206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</TotalTime>
  <Words>750</Words>
  <Application>Microsoft Office PowerPoint</Application>
  <PresentationFormat>Широкоэкранный</PresentationFormat>
  <Paragraphs>102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Тема Office</vt:lpstr>
      <vt:lpstr>AL-FARABI KAZAKH NATIONAL UNIVERSITY</vt:lpstr>
      <vt:lpstr>Презентация PowerPoint</vt:lpstr>
      <vt:lpstr>Introduction: Why Framing Matters</vt:lpstr>
      <vt:lpstr>Steps to Frame Your Research</vt:lpstr>
      <vt:lpstr>Situate in the Literature</vt:lpstr>
      <vt:lpstr>Define the Contribution</vt:lpstr>
      <vt:lpstr>Clarify the Scope and Variables</vt:lpstr>
      <vt:lpstr>Highlight Significance</vt:lpstr>
      <vt:lpstr>Framing Your Abstract</vt:lpstr>
      <vt:lpstr>Common Mistakes in Framing &amp; Abstracts</vt:lpstr>
      <vt:lpstr>Framing Exercise (for students)</vt:lpstr>
      <vt:lpstr>Takeaways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Approach</dc:title>
  <dc:creator>Niyazbekov Nurseit</dc:creator>
  <cp:lastModifiedBy>Абжаппарова Айгуль</cp:lastModifiedBy>
  <cp:revision>74</cp:revision>
  <dcterms:created xsi:type="dcterms:W3CDTF">2018-09-03T06:38:52Z</dcterms:created>
  <dcterms:modified xsi:type="dcterms:W3CDTF">2026-01-27T12:32:56Z</dcterms:modified>
</cp:coreProperties>
</file>